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9"/>
  </p:notesMasterIdLst>
  <p:handoutMasterIdLst>
    <p:handoutMasterId r:id="rId220"/>
  </p:handoutMasterIdLst>
  <p:sldIdLst>
    <p:sldId id="256" r:id="rId2"/>
    <p:sldId id="571" r:id="rId3"/>
    <p:sldId id="540" r:id="rId4"/>
    <p:sldId id="268" r:id="rId5"/>
    <p:sldId id="269" r:id="rId6"/>
    <p:sldId id="564" r:id="rId7"/>
    <p:sldId id="275" r:id="rId8"/>
    <p:sldId id="276" r:id="rId9"/>
    <p:sldId id="1190" r:id="rId10"/>
    <p:sldId id="547" r:id="rId11"/>
    <p:sldId id="548" r:id="rId12"/>
    <p:sldId id="549" r:id="rId13"/>
    <p:sldId id="1191" r:id="rId14"/>
    <p:sldId id="1192" r:id="rId15"/>
    <p:sldId id="574" r:id="rId16"/>
    <p:sldId id="565" r:id="rId17"/>
    <p:sldId id="1193" r:id="rId18"/>
    <p:sldId id="551" r:id="rId19"/>
    <p:sldId id="552" r:id="rId20"/>
    <p:sldId id="553" r:id="rId21"/>
    <p:sldId id="1194" r:id="rId22"/>
    <p:sldId id="555" r:id="rId23"/>
    <p:sldId id="557" r:id="rId24"/>
    <p:sldId id="556" r:id="rId25"/>
    <p:sldId id="289" r:id="rId26"/>
    <p:sldId id="290" r:id="rId27"/>
    <p:sldId id="577" r:id="rId28"/>
    <p:sldId id="1182" r:id="rId29"/>
    <p:sldId id="1195" r:id="rId30"/>
    <p:sldId id="1196" r:id="rId31"/>
    <p:sldId id="1197" r:id="rId32"/>
    <p:sldId id="1198" r:id="rId33"/>
    <p:sldId id="1199" r:id="rId34"/>
    <p:sldId id="1200" r:id="rId35"/>
    <p:sldId id="1201" r:id="rId36"/>
    <p:sldId id="293" r:id="rId37"/>
    <p:sldId id="1202" r:id="rId38"/>
    <p:sldId id="296" r:id="rId39"/>
    <p:sldId id="297" r:id="rId40"/>
    <p:sldId id="298" r:id="rId41"/>
    <p:sldId id="1183" r:id="rId42"/>
    <p:sldId id="1203" r:id="rId43"/>
    <p:sldId id="301" r:id="rId44"/>
    <p:sldId id="303" r:id="rId45"/>
    <p:sldId id="304" r:id="rId46"/>
    <p:sldId id="305" r:id="rId47"/>
    <p:sldId id="328" r:id="rId48"/>
    <p:sldId id="1204" r:id="rId49"/>
    <p:sldId id="1205" r:id="rId50"/>
    <p:sldId id="332" r:id="rId51"/>
    <p:sldId id="1187" r:id="rId52"/>
    <p:sldId id="1188" r:id="rId53"/>
    <p:sldId id="1212" r:id="rId54"/>
    <p:sldId id="1213" r:id="rId55"/>
    <p:sldId id="1214" r:id="rId56"/>
    <p:sldId id="1215" r:id="rId57"/>
    <p:sldId id="1217" r:id="rId58"/>
    <p:sldId id="1220" r:id="rId59"/>
    <p:sldId id="1219" r:id="rId60"/>
    <p:sldId id="1216" r:id="rId61"/>
    <p:sldId id="1222" r:id="rId62"/>
    <p:sldId id="1221" r:id="rId63"/>
    <p:sldId id="1218" r:id="rId64"/>
    <p:sldId id="1224" r:id="rId65"/>
    <p:sldId id="582" r:id="rId66"/>
    <p:sldId id="1225" r:id="rId67"/>
    <p:sldId id="1226" r:id="rId68"/>
    <p:sldId id="1227" r:id="rId69"/>
    <p:sldId id="1228" r:id="rId70"/>
    <p:sldId id="1229" r:id="rId71"/>
    <p:sldId id="1230" r:id="rId72"/>
    <p:sldId id="1231" r:id="rId73"/>
    <p:sldId id="1232" r:id="rId74"/>
    <p:sldId id="1234" r:id="rId75"/>
    <p:sldId id="1235" r:id="rId76"/>
    <p:sldId id="1236" r:id="rId77"/>
    <p:sldId id="1237" r:id="rId78"/>
    <p:sldId id="1240" r:id="rId79"/>
    <p:sldId id="1241" r:id="rId80"/>
    <p:sldId id="1242" r:id="rId81"/>
    <p:sldId id="1246" r:id="rId82"/>
    <p:sldId id="1243" r:id="rId83"/>
    <p:sldId id="1245" r:id="rId84"/>
    <p:sldId id="1249" r:id="rId85"/>
    <p:sldId id="1250" r:id="rId86"/>
    <p:sldId id="1251" r:id="rId87"/>
    <p:sldId id="1253" r:id="rId88"/>
    <p:sldId id="1254" r:id="rId89"/>
    <p:sldId id="1255" r:id="rId90"/>
    <p:sldId id="1260" r:id="rId91"/>
    <p:sldId id="1276" r:id="rId92"/>
    <p:sldId id="1244" r:id="rId93"/>
    <p:sldId id="1261" r:id="rId94"/>
    <p:sldId id="1262" r:id="rId95"/>
    <p:sldId id="1263" r:id="rId96"/>
    <p:sldId id="1264" r:id="rId97"/>
    <p:sldId id="1265" r:id="rId98"/>
    <p:sldId id="1266" r:id="rId99"/>
    <p:sldId id="1335" r:id="rId100"/>
    <p:sldId id="1269" r:id="rId101"/>
    <p:sldId id="1267" r:id="rId102"/>
    <p:sldId id="1271" r:id="rId103"/>
    <p:sldId id="1268" r:id="rId104"/>
    <p:sldId id="1272" r:id="rId105"/>
    <p:sldId id="1270" r:id="rId106"/>
    <p:sldId id="1273" r:id="rId107"/>
    <p:sldId id="1274" r:id="rId108"/>
    <p:sldId id="1275" r:id="rId109"/>
    <p:sldId id="1279" r:id="rId110"/>
    <p:sldId id="1278" r:id="rId111"/>
    <p:sldId id="1259" r:id="rId112"/>
    <p:sldId id="1280" r:id="rId113"/>
    <p:sldId id="1281" r:id="rId114"/>
    <p:sldId id="1282" r:id="rId115"/>
    <p:sldId id="1283" r:id="rId116"/>
    <p:sldId id="595" r:id="rId117"/>
    <p:sldId id="1284" r:id="rId118"/>
    <p:sldId id="1285" r:id="rId119"/>
    <p:sldId id="1286" r:id="rId120"/>
    <p:sldId id="1287" r:id="rId121"/>
    <p:sldId id="1288" r:id="rId122"/>
    <p:sldId id="1289" r:id="rId123"/>
    <p:sldId id="1290" r:id="rId124"/>
    <p:sldId id="1301" r:id="rId125"/>
    <p:sldId id="1302" r:id="rId126"/>
    <p:sldId id="1303" r:id="rId127"/>
    <p:sldId id="1304" r:id="rId128"/>
    <p:sldId id="1324" r:id="rId129"/>
    <p:sldId id="1306" r:id="rId130"/>
    <p:sldId id="1307" r:id="rId131"/>
    <p:sldId id="1308" r:id="rId132"/>
    <p:sldId id="1309" r:id="rId133"/>
    <p:sldId id="1310" r:id="rId134"/>
    <p:sldId id="1315" r:id="rId135"/>
    <p:sldId id="1316" r:id="rId136"/>
    <p:sldId id="1311" r:id="rId137"/>
    <p:sldId id="1317" r:id="rId138"/>
    <p:sldId id="1319" r:id="rId139"/>
    <p:sldId id="1292" r:id="rId140"/>
    <p:sldId id="1293" r:id="rId141"/>
    <p:sldId id="1294" r:id="rId142"/>
    <p:sldId id="1295" r:id="rId143"/>
    <p:sldId id="1296" r:id="rId144"/>
    <p:sldId id="1297" r:id="rId145"/>
    <p:sldId id="1298" r:id="rId146"/>
    <p:sldId id="1299" r:id="rId147"/>
    <p:sldId id="1318" r:id="rId148"/>
    <p:sldId id="1320" r:id="rId149"/>
    <p:sldId id="1325" r:id="rId150"/>
    <p:sldId id="1326" r:id="rId151"/>
    <p:sldId id="425" r:id="rId152"/>
    <p:sldId id="430" r:id="rId153"/>
    <p:sldId id="431" r:id="rId154"/>
    <p:sldId id="433" r:id="rId155"/>
    <p:sldId id="1327" r:id="rId156"/>
    <p:sldId id="1328" r:id="rId157"/>
    <p:sldId id="434" r:id="rId158"/>
    <p:sldId id="438" r:id="rId159"/>
    <p:sldId id="591" r:id="rId160"/>
    <p:sldId id="439" r:id="rId161"/>
    <p:sldId id="1329" r:id="rId162"/>
    <p:sldId id="1331" r:id="rId163"/>
    <p:sldId id="454" r:id="rId164"/>
    <p:sldId id="459" r:id="rId165"/>
    <p:sldId id="1189" r:id="rId166"/>
    <p:sldId id="1176" r:id="rId167"/>
    <p:sldId id="1177" r:id="rId168"/>
    <p:sldId id="469" r:id="rId169"/>
    <p:sldId id="465" r:id="rId170"/>
    <p:sldId id="471" r:id="rId171"/>
    <p:sldId id="1179" r:id="rId172"/>
    <p:sldId id="1180" r:id="rId173"/>
    <p:sldId id="473" r:id="rId174"/>
    <p:sldId id="474" r:id="rId175"/>
    <p:sldId id="477" r:id="rId176"/>
    <p:sldId id="1178" r:id="rId177"/>
    <p:sldId id="1181" r:id="rId178"/>
    <p:sldId id="1332" r:id="rId179"/>
    <p:sldId id="487" r:id="rId180"/>
    <p:sldId id="1330" r:id="rId181"/>
    <p:sldId id="489" r:id="rId182"/>
    <p:sldId id="1333" r:id="rId183"/>
    <p:sldId id="514" r:id="rId184"/>
    <p:sldId id="515" r:id="rId185"/>
    <p:sldId id="1334" r:id="rId186"/>
    <p:sldId id="1337" r:id="rId187"/>
    <p:sldId id="1340" r:id="rId188"/>
    <p:sldId id="1338" r:id="rId189"/>
    <p:sldId id="1339" r:id="rId190"/>
    <p:sldId id="492" r:id="rId191"/>
    <p:sldId id="1348" r:id="rId192"/>
    <p:sldId id="1347" r:id="rId193"/>
    <p:sldId id="497" r:id="rId194"/>
    <p:sldId id="499" r:id="rId195"/>
    <p:sldId id="500" r:id="rId196"/>
    <p:sldId id="1341" r:id="rId197"/>
    <p:sldId id="1346" r:id="rId198"/>
    <p:sldId id="507" r:id="rId199"/>
    <p:sldId id="594" r:id="rId200"/>
    <p:sldId id="512" r:id="rId201"/>
    <p:sldId id="513" r:id="rId202"/>
    <p:sldId id="510" r:id="rId203"/>
    <p:sldId id="1342" r:id="rId204"/>
    <p:sldId id="1161" r:id="rId205"/>
    <p:sldId id="1343" r:id="rId206"/>
    <p:sldId id="1344" r:id="rId207"/>
    <p:sldId id="1345" r:id="rId208"/>
    <p:sldId id="1163" r:id="rId209"/>
    <p:sldId id="531" r:id="rId210"/>
    <p:sldId id="481" r:id="rId211"/>
    <p:sldId id="597" r:id="rId212"/>
    <p:sldId id="598" r:id="rId213"/>
    <p:sldId id="602" r:id="rId214"/>
    <p:sldId id="601" r:id="rId215"/>
    <p:sldId id="603" r:id="rId216"/>
    <p:sldId id="600" r:id="rId217"/>
    <p:sldId id="599" r:id="rId218"/>
  </p:sldIdLst>
  <p:sldSz cx="18288000" cy="10287000"/>
  <p:notesSz cx="6858000" cy="9144000"/>
  <p:custDataLst>
    <p:tags r:id="rId2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05C57-ED90-F54B-928E-04A5B432D491}" v="15" dt="2025-06-27T14:56:23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52"/>
    <p:restoredTop sz="94701"/>
  </p:normalViewPr>
  <p:slideViewPr>
    <p:cSldViewPr snapToGrid="0">
      <p:cViewPr varScale="1">
        <p:scale>
          <a:sx n="54" d="100"/>
          <a:sy n="54" d="100"/>
        </p:scale>
        <p:origin x="272" y="248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microsoft.com/office/2015/10/relationships/revisionInfo" Target="revisionInfo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microsoft.com/office/2018/10/relationships/authors" Target="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handoutMaster" Target="handoutMasters/handoutMaster1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gs" Target="tags/tag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201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6/28/25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203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6/28/25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6/28/25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6/28/25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63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66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6/28/25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68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71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6/28/25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6/28/25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jp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80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9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82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8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8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svg"/><Relationship Id="rId5" Type="http://schemas.openxmlformats.org/officeDocument/2006/relationships/image" Target="../media/image185.png"/><Relationship Id="rId10" Type="http://schemas.openxmlformats.org/officeDocument/2006/relationships/image" Target="../media/image188.png"/><Relationship Id="rId4" Type="http://schemas.openxmlformats.org/officeDocument/2006/relationships/image" Target="../media/image184.png"/><Relationship Id="rId9" Type="http://schemas.openxmlformats.org/officeDocument/2006/relationships/hyperlink" Target="https://www.nymbus.com/" TargetMode="Externa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e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6.jpeg"/><Relationship Id="rId5" Type="http://schemas.openxmlformats.org/officeDocument/2006/relationships/image" Target="../media/image191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5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127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129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don’t know we have it, we can’t protect it</a:t>
            </a:r>
          </a:p>
          <a:p>
            <a:r>
              <a:rPr lang="en-US" dirty="0"/>
              <a:t>End user systems and servers contain networking elements that need to be kept current (patched)</a:t>
            </a:r>
          </a:p>
          <a:p>
            <a:r>
              <a:rPr lang="en-US" dirty="0"/>
              <a:t>Many systems are now being networked and are classified as part of the Internet of Things (IoT)</a:t>
            </a:r>
          </a:p>
          <a:p>
            <a:r>
              <a:rPr lang="en-US" dirty="0"/>
              <a:t>Networking elements and networks need to be protected and require attention beyond those supporting end user systems</a:t>
            </a:r>
          </a:p>
          <a:p>
            <a:r>
              <a:rPr lang="en-US" dirty="0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A5B0-F848-F6C8-BDD2-C77B6F78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Big Brother the problem?</a:t>
            </a:r>
          </a:p>
        </p:txBody>
      </p:sp>
      <p:pic>
        <p:nvPicPr>
          <p:cNvPr id="5" name="Content Placeholder 4" descr="A poster of a movie poster&#10;&#10;AI-generated content may be incorrect.">
            <a:extLst>
              <a:ext uri="{FF2B5EF4-FFF2-40B4-BE49-F238E27FC236}">
                <a16:creationId xmlns:a16="http://schemas.microsoft.com/office/drawing/2014/main" id="{269818BF-62E3-B104-B815-2B393528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49" y="2119969"/>
            <a:ext cx="5807612" cy="7790520"/>
          </a:xfrm>
        </p:spPr>
      </p:pic>
    </p:spTree>
    <p:extLst>
      <p:ext uri="{BB962C8B-B14F-4D97-AF65-F5344CB8AC3E}">
        <p14:creationId xmlns:p14="http://schemas.microsoft.com/office/powerpoint/2010/main" val="8686737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8907-E351-F5DB-AA98-38517476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pic>
        <p:nvPicPr>
          <p:cNvPr id="5" name="Content Placeholder 4" descr="A white and red sign with black text&#10;&#10;AI-generated content may be incorrect.">
            <a:extLst>
              <a:ext uri="{FF2B5EF4-FFF2-40B4-BE49-F238E27FC236}">
                <a16:creationId xmlns:a16="http://schemas.microsoft.com/office/drawing/2014/main" id="{B2D296A0-07E2-09F0-D906-AE96DCC79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96" y="5454116"/>
            <a:ext cx="3250643" cy="5116944"/>
          </a:xfrm>
        </p:spPr>
      </p:pic>
      <p:pic>
        <p:nvPicPr>
          <p:cNvPr id="7" name="Picture 6" descr="A book cover with text&#10;&#10;AI-generated content may be incorrect.">
            <a:extLst>
              <a:ext uri="{FF2B5EF4-FFF2-40B4-BE49-F238E27FC236}">
                <a16:creationId xmlns:a16="http://schemas.microsoft.com/office/drawing/2014/main" id="{FE2F3A9B-1E9C-FC79-76F2-11939934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59" y="5942962"/>
            <a:ext cx="2581827" cy="4139252"/>
          </a:xfrm>
          <a:prstGeom prst="rect">
            <a:avLst/>
          </a:prstGeom>
        </p:spPr>
      </p:pic>
      <p:pic>
        <p:nvPicPr>
          <p:cNvPr id="9" name="Picture 8" descr="A television with a screen on&#10;&#10;AI-generated content may be incorrect.">
            <a:extLst>
              <a:ext uri="{FF2B5EF4-FFF2-40B4-BE49-F238E27FC236}">
                <a16:creationId xmlns:a16="http://schemas.microsoft.com/office/drawing/2014/main" id="{C91B64BB-B21B-4DA8-562B-4716CA20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483" y="1565926"/>
            <a:ext cx="6477277" cy="8323457"/>
          </a:xfrm>
          <a:prstGeom prst="rect">
            <a:avLst/>
          </a:prstGeom>
        </p:spPr>
      </p:pic>
      <p:pic>
        <p:nvPicPr>
          <p:cNvPr id="11" name="Picture 10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3BBA6C-9921-B79B-6C89-69230325B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9" y="2072377"/>
            <a:ext cx="7772400" cy="32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501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194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ECB9-A5FA-A882-9E0B-314ED099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a few MSSPs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10F4-01E0-A4C7-8266-7300E8E2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78927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 an MSSP and see what they do, and how. Feel free to glance at them all, but you need only “report” on yours.</a:t>
            </a:r>
          </a:p>
          <a:p>
            <a:r>
              <a:rPr lang="en-US" dirty="0"/>
              <a:t>I’d like to know:</a:t>
            </a:r>
          </a:p>
          <a:p>
            <a:pPr lvl="1"/>
            <a:r>
              <a:rPr lang="en-US" dirty="0"/>
              <a:t>What did you think of this company’s pitch? </a:t>
            </a:r>
          </a:p>
          <a:p>
            <a:pPr lvl="1"/>
            <a:r>
              <a:rPr lang="en-US" dirty="0"/>
              <a:t>What surprised you about them? Anything particularly impressive?</a:t>
            </a:r>
          </a:p>
          <a:p>
            <a:pPr lvl="1"/>
            <a:r>
              <a:rPr lang="en-US" dirty="0"/>
              <a:t>Would you be happy to see them at a bank you examined?</a:t>
            </a:r>
          </a:p>
          <a:p>
            <a:pPr lvl="1"/>
            <a:endParaRPr lang="en-US" dirty="0"/>
          </a:p>
          <a:p>
            <a:r>
              <a:rPr lang="en-US" dirty="0"/>
              <a:t>No stress, you don’t need to make a slide deck! Just informal thoughts and impressions.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Group assignments:</a:t>
            </a:r>
          </a:p>
          <a:p>
            <a:pPr lvl="1"/>
            <a:r>
              <a:rPr lang="en-US" dirty="0"/>
              <a:t>Group 1: SBS Cybersecurity https://</a:t>
            </a:r>
            <a:r>
              <a:rPr lang="en-US" dirty="0" err="1"/>
              <a:t>sbscyber.com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2: Arraya Solutions https://</a:t>
            </a:r>
            <a:r>
              <a:rPr lang="en-US" dirty="0" err="1"/>
              <a:t>www.arrayasolutions.com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3: </a:t>
            </a:r>
            <a:r>
              <a:rPr lang="en-US" dirty="0" err="1"/>
              <a:t>SilverSky</a:t>
            </a:r>
            <a:r>
              <a:rPr lang="en-US" dirty="0"/>
              <a:t> https://</a:t>
            </a:r>
            <a:r>
              <a:rPr lang="en-US" dirty="0" err="1"/>
              <a:t>www.silversky.com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4: Optiv https://</a:t>
            </a:r>
            <a:r>
              <a:rPr lang="en-US" dirty="0" err="1"/>
              <a:t>www.optiv.com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539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201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2625137" y="7697685"/>
            <a:ext cx="56628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mkolon@hillvt.com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mattkolon.com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week, so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This week I’d like us to find places where risk is hiding in bank networks!</a:t>
            </a:r>
          </a:p>
          <a:p>
            <a:pPr lvl="1"/>
            <a:r>
              <a:rPr lang="en-US" dirty="0"/>
              <a:t>Maybe we can also share some general networking knowledge, too...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60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4211</TotalTime>
  <Words>10668</Words>
  <Application>Microsoft Macintosh PowerPoint</Application>
  <PresentationFormat>Custom</PresentationFormat>
  <Paragraphs>2500</Paragraphs>
  <Slides>217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217</vt:i4>
      </vt:variant>
    </vt:vector>
  </HeadingPairs>
  <TitlesOfParts>
    <vt:vector size="229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Is Big Brother the problem?</vt:lpstr>
      <vt:lpstr>Privacy</vt:lpstr>
      <vt:lpstr>Service Provider Security Solutions</vt:lpstr>
      <vt:lpstr>Managed Security Solutions</vt:lpstr>
      <vt:lpstr>Many Players</vt:lpstr>
      <vt:lpstr>Some More Players</vt:lpstr>
      <vt:lpstr>Let’s take a look at a few MSSPs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5</cp:revision>
  <cp:lastPrinted>2023-04-19T16:32:29Z</cp:lastPrinted>
  <dcterms:created xsi:type="dcterms:W3CDTF">2016-01-13T17:16:24Z</dcterms:created>
  <dcterms:modified xsi:type="dcterms:W3CDTF">2025-06-28T12:15:27Z</dcterms:modified>
  <cp:category/>
</cp:coreProperties>
</file>